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5" r:id="rId19"/>
  </p:sldIdLst>
  <p:sldSz cx="10080625" cy="5670550"/>
  <p:notesSz cx="7559675" cy="106918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45" autoAdjust="0"/>
  </p:normalViewPr>
  <p:slideViewPr>
    <p:cSldViewPr snapToGrid="0">
      <p:cViewPr varScale="1">
        <p:scale>
          <a:sx n="126" d="100"/>
          <a:sy n="126" d="100"/>
        </p:scale>
        <p:origin x="86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E6B155-4ECC-42DD-B5B2-2BA1FC67392D}" type="datetimeFigureOut">
              <a:rPr lang="es-ES" smtClean="0"/>
              <a:t>29/09/2025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ACDC7-537C-4D1E-82E4-196CD6E7CC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3025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E904731-27F0-419C-A4E4-BD8DD1284AD2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Haga clic para modificar el estilo de título del patrón</a:t>
            </a: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spcBef>
                <a:spcPts val="1417"/>
              </a:spcBef>
              <a:buNone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Haga clic para modificar los estilos de texto del patrón</a:t>
            </a: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spcBef>
                <a:spcPts val="1417"/>
              </a:spcBef>
              <a:buNone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Haga clic para modificar los estilos de texto del patrón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D6E1DD6-409F-48E6-97FE-D1B607FE592B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Haga clic para modificar el estilo de título del patrón</a:t>
            </a: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spcBef>
                <a:spcPts val="1417"/>
              </a:spcBef>
              <a:buNone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Haga clic para modificar los estilos de texto del patrón</a:t>
            </a: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spcBef>
                <a:spcPts val="1417"/>
              </a:spcBef>
              <a:buNone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Haga clic para modificar los estilos de texto del patrón</a:t>
            </a: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spcBef>
                <a:spcPts val="1417"/>
              </a:spcBef>
              <a:buNone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Haga clic para modificar los estilos de texto del patrón</a:t>
            </a: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spcBef>
                <a:spcPts val="1417"/>
              </a:spcBef>
              <a:buNone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Haga clic para modificar los estilos de texto del patrón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7CD720D-33C9-4316-87DD-85B7B49A2EA7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Haga clic para modificar el estilo de título del patrón</a:t>
            </a: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spcBef>
                <a:spcPts val="1417"/>
              </a:spcBef>
              <a:buNone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Haga clic para modificar los estilos de texto del patrón</a:t>
            </a: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spcBef>
                <a:spcPts val="1417"/>
              </a:spcBef>
              <a:buNone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Haga clic para modificar los estilos de texto del patrón</a:t>
            </a: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spcBef>
                <a:spcPts val="1417"/>
              </a:spcBef>
              <a:buNone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Haga clic para modificar los estilos de texto del patrón</a:t>
            </a: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spcBef>
                <a:spcPts val="1417"/>
              </a:spcBef>
              <a:buNone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Haga clic para modificar los estilos de texto del patrón</a:t>
            </a: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spcBef>
                <a:spcPts val="1417"/>
              </a:spcBef>
              <a:buNone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Haga clic para modificar los estilos de texto del patrón</a:t>
            </a: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spcBef>
                <a:spcPts val="1417"/>
              </a:spcBef>
              <a:buNone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Haga clic para modificar los estilos de texto del patrón</a:t>
            </a: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861BBF5-8FBB-4760-92FB-1906C4AF8FE4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Haga clic para modificar el estilo de título del patrón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Haga clic para modificar el estilo de subtítulo del patrón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5839830-B1BF-4F17-B41E-2E05C6EDDEE3}" type="slidenum">
              <a:t>‹Nº›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Haga clic para modificar el estilo de título del patrón</a:t>
            </a: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spcBef>
                <a:spcPts val="1417"/>
              </a:spcBef>
              <a:buNone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Haga clic para modificar los estilos de texto del patrón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C487D3B-88ED-437E-BF1F-2A451DB22EC0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Haga clic para modificar el estilo de título del patrón</a:t>
            </a: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spcBef>
                <a:spcPts val="1417"/>
              </a:spcBef>
              <a:buNone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Haga clic para modificar los estilos de texto del patrón</a:t>
            </a: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spcBef>
                <a:spcPts val="1417"/>
              </a:spcBef>
              <a:buNone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Haga clic para modificar los estilos de texto del patrón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9AE3127-1E2E-4C82-B088-D66BC2812E72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Haga clic para modificar el estilo de título del patrón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66F9D80-42FB-4CCD-A34A-D3FBBFF7022C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Haga clic para modificar el estilo de subtítulo del patrón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837E295-79D7-4BC3-81AA-A85553888127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ítulo, 2 objetos y 1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Haga clic para modificar el estilo de título del patrón</a:t>
            </a: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spcBef>
                <a:spcPts val="1417"/>
              </a:spcBef>
              <a:buNone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Haga clic para modificar los estilos de texto del patrón</a:t>
            </a: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spcBef>
                <a:spcPts val="1417"/>
              </a:spcBef>
              <a:buNone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Haga clic para modificar los estilos de texto del patrón</a:t>
            </a: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spcBef>
                <a:spcPts val="1417"/>
              </a:spcBef>
              <a:buNone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Haga clic para modificar los estilos de texto del patrón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561B0BA-384C-423E-8AE4-0B2153C08B6A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Haga clic para modificar el estilo de título del patrón</a:t>
            </a: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spcBef>
                <a:spcPts val="1417"/>
              </a:spcBef>
              <a:buNone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Haga clic para modificar los estilos de texto del patrón</a:t>
            </a: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spcBef>
                <a:spcPts val="1417"/>
              </a:spcBef>
              <a:buNone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Haga clic para modificar los estilos de texto del patrón</a:t>
            </a: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spcBef>
                <a:spcPts val="1417"/>
              </a:spcBef>
              <a:buNone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Haga clic para modificar los estilos de texto del patrón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6A53A27-BA2D-43FB-BB9B-42C3AACB439F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Haga clic para modificar el estilo de título del patrón</a:t>
            </a: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spcBef>
                <a:spcPts val="1417"/>
              </a:spcBef>
              <a:buNone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Haga clic para modificar los estilos de texto del patrón</a:t>
            </a: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spcBef>
                <a:spcPts val="1417"/>
              </a:spcBef>
              <a:buNone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Haga clic para modificar los estilos de texto del patrón</a:t>
            </a: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spcBef>
                <a:spcPts val="1417"/>
              </a:spcBef>
              <a:buNone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Haga clic para modificar los estilos de texto del patrón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9AA61C3-B346-43B6-A875-68620094AFEF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endParaRPr lang="es-E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Footer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C4BE863-5EF2-4E21-AC15-63C52DA1FE4F}" type="slidenum"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‹Nº›</a:t>
            </a:fld>
            <a:endParaRPr lang="es-E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71640" cy="139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1400" b="1" strike="noStrike" spc="-1" dirty="0">
                <a:solidFill>
                  <a:srgbClr val="000000"/>
                </a:solidFill>
                <a:latin typeface="Arial"/>
              </a:rPr>
              <a:t>UNIVERSIDAD NACIONAL DE EDUCACIÓN A DISTANCIA</a:t>
            </a:r>
            <a:br>
              <a:rPr sz="1400" dirty="0"/>
            </a:br>
            <a:br>
              <a:rPr sz="1400" dirty="0"/>
            </a:br>
            <a:r>
              <a:rPr lang="es-ES" sz="1400" b="1" strike="noStrike" spc="-1" dirty="0">
                <a:solidFill>
                  <a:srgbClr val="000000"/>
                </a:solidFill>
                <a:latin typeface="Arial"/>
              </a:rPr>
              <a:t>ESCUELA TÉCNICA SUPERIOR DE INGENIERÍA INFORMÁTICA</a:t>
            </a:r>
            <a:br>
              <a:rPr sz="1400" dirty="0"/>
            </a:br>
            <a:br>
              <a:rPr sz="1400" dirty="0"/>
            </a:br>
            <a:br>
              <a:rPr sz="1400" dirty="0"/>
            </a:br>
            <a:br>
              <a:rPr sz="1400" dirty="0"/>
            </a:br>
            <a:r>
              <a:rPr lang="es-ES" sz="1400" b="1" strike="noStrike" spc="-1" dirty="0">
                <a:solidFill>
                  <a:srgbClr val="000000"/>
                </a:solidFill>
                <a:latin typeface="Arial"/>
              </a:rPr>
              <a:t>Defensa del Proyecto Fin de Grado en Ingeniería Informática</a:t>
            </a:r>
            <a:endParaRPr lang="es-E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48360" y="2901240"/>
            <a:ext cx="9071640" cy="276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2600" b="1" strike="noStrike" spc="-1">
                <a:solidFill>
                  <a:srgbClr val="000000"/>
                </a:solidFill>
                <a:latin typeface="Arial"/>
              </a:rPr>
              <a:t>POTENCIAL DE UN EDITOR DE TEXTO LIGERO COMO BASE DE UN IDE DE USO PERSONAL</a:t>
            </a:r>
            <a:endParaRPr lang="es-ES" sz="26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endParaRPr lang="es-ES" sz="26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endParaRPr lang="es-ES" sz="26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r>
              <a:rPr lang="es-ES" sz="1400" b="1" strike="noStrike" spc="-1">
                <a:solidFill>
                  <a:srgbClr val="000000"/>
                </a:solidFill>
                <a:latin typeface="Arial"/>
              </a:rPr>
              <a:t>Carlos Alberto Piñero Olanda</a:t>
            </a:r>
            <a:endParaRPr lang="es-ES" sz="14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endParaRPr lang="es-ES" sz="14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r>
              <a:rPr lang="es-ES" sz="1400" b="1" strike="noStrike" spc="-1">
                <a:solidFill>
                  <a:srgbClr val="000000"/>
                </a:solidFill>
                <a:latin typeface="Arial"/>
              </a:rPr>
              <a:t>Dirigido por Pedro Javier Herrera Caro</a:t>
            </a:r>
            <a:endParaRPr lang="es-ES" sz="14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endParaRPr lang="es-ES" sz="14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r>
              <a:rPr lang="es-ES" sz="1400" b="1" strike="noStrike" spc="-1">
                <a:solidFill>
                  <a:srgbClr val="000000"/>
                </a:solidFill>
                <a:latin typeface="Arial"/>
              </a:rPr>
              <a:t>Curso 2024/2025, Convocatoria de Septiembre</a:t>
            </a:r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" name="Imagen 42"/>
          <p:cNvPicPr/>
          <p:nvPr/>
        </p:nvPicPr>
        <p:blipFill>
          <a:blip r:embed="rId2"/>
          <a:stretch/>
        </p:blipFill>
        <p:spPr>
          <a:xfrm>
            <a:off x="4500000" y="221760"/>
            <a:ext cx="1037160" cy="1038240"/>
          </a:xfrm>
          <a:prstGeom prst="rect">
            <a:avLst/>
          </a:prstGeom>
          <a:ln w="0">
            <a:noFill/>
          </a:ln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E4CC2D9-96DB-FDBD-DA93-BB591EE03576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5839830-B1BF-4F17-B41E-2E05C6EDDEE3}" type="slidenum">
              <a:rPr lang="es-ES" smtClean="0"/>
              <a:t>1</a:t>
            </a:fld>
            <a:endParaRPr lang="es-E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44000" y="226080"/>
            <a:ext cx="979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1" strike="noStrike" spc="-1" dirty="0">
                <a:solidFill>
                  <a:srgbClr val="000000"/>
                </a:solidFill>
                <a:latin typeface="Arial"/>
              </a:rPr>
              <a:t>3.2 PATRÓN DE LA ARQUITECTURA</a:t>
            </a:r>
            <a:endParaRPr lang="es-E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Imagen 105"/>
          <p:cNvPicPr/>
          <p:nvPr/>
        </p:nvPicPr>
        <p:blipFill>
          <a:blip r:embed="rId2"/>
          <a:stretch/>
        </p:blipFill>
        <p:spPr>
          <a:xfrm>
            <a:off x="497880" y="1440000"/>
            <a:ext cx="4362120" cy="3600000"/>
          </a:xfrm>
          <a:prstGeom prst="rect">
            <a:avLst/>
          </a:prstGeom>
          <a:ln w="0">
            <a:noFill/>
          </a:ln>
        </p:spPr>
      </p:pic>
      <p:sp>
        <p:nvSpPr>
          <p:cNvPr id="107" name="CuadroTexto 106"/>
          <p:cNvSpPr txBox="1"/>
          <p:nvPr/>
        </p:nvSpPr>
        <p:spPr>
          <a:xfrm>
            <a:off x="5220000" y="1980000"/>
            <a:ext cx="4320000" cy="1370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Los cambios del proyecto se integran en la estructura de </a:t>
            </a:r>
            <a:r>
              <a:rPr lang="es-ES" sz="1800" b="0" i="1" strike="noStrike" spc="-1">
                <a:solidFill>
                  <a:srgbClr val="000000"/>
                </a:solidFill>
                <a:latin typeface="Arial"/>
              </a:rPr>
              <a:t>TextAdept</a:t>
            </a: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, modular, mediante la modificación de secuencias de comandos existentes o la creación de otras nuevas.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47DAACE-A835-D2C8-0337-91BA19EF40A4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C487D3B-88ED-437E-BF1F-2A451DB22EC0}" type="slidenum">
              <a:rPr lang="es-ES" smtClean="0"/>
              <a:t>10</a:t>
            </a:fld>
            <a:endParaRPr lang="es-E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1" strike="noStrike" spc="-1">
                <a:solidFill>
                  <a:srgbClr val="000000"/>
                </a:solidFill>
                <a:latin typeface="Arial"/>
              </a:rPr>
              <a:t>4. IMPLEMENTACIÓN</a:t>
            </a:r>
            <a:endParaRPr lang="es-E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CuadroTexto 108"/>
          <p:cNvSpPr txBox="1"/>
          <p:nvPr/>
        </p:nvSpPr>
        <p:spPr>
          <a:xfrm>
            <a:off x="179999" y="1544040"/>
            <a:ext cx="5064575" cy="3417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1" strike="noStrike" spc="-1" dirty="0">
                <a:solidFill>
                  <a:srgbClr val="000000"/>
                </a:solidFill>
                <a:latin typeface="Arial"/>
              </a:rPr>
              <a:t>Características de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Arial"/>
              </a:rPr>
              <a:t>Lua</a:t>
            </a:r>
            <a:endParaRPr lang="es-ES" sz="1800" b="1" strike="noStrike" spc="-1" dirty="0">
              <a:solidFill>
                <a:srgbClr val="000000"/>
              </a:solidFill>
              <a:latin typeface="Arial"/>
            </a:endParaRPr>
          </a:p>
          <a:p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Imperativo, interpretado, tipado dinámico.</a:t>
            </a:r>
          </a:p>
          <a:p>
            <a:pPr>
              <a:lnSpc>
                <a:spcPct val="100000"/>
              </a:lnSpc>
            </a:pPr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Alta abstracción: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Arial"/>
              </a:rPr>
              <a:t>arrays</a:t>
            </a:r>
            <a:r>
              <a:rPr lang="es-ES" spc="-1" dirty="0">
                <a:solidFill>
                  <a:srgbClr val="000000"/>
                </a:solidFill>
                <a:latin typeface="Arial"/>
              </a:rPr>
              <a:t>.</a:t>
            </a:r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	</a:t>
            </a: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Elementos de todo tipo (funciones).</a:t>
            </a:r>
          </a:p>
          <a:p>
            <a:pPr>
              <a:lnSpc>
                <a:spcPct val="100000"/>
              </a:lnSpc>
            </a:pPr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	Índices de cualquier tipo (tablas)</a:t>
            </a: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>
              <a:lnSpc>
                <a:spcPct val="100000"/>
              </a:lnSpc>
            </a:pPr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Módulos: </a:t>
            </a:r>
            <a:r>
              <a:rPr lang="es-ES" sz="1800" b="0" i="1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require</a:t>
            </a:r>
            <a:r>
              <a:rPr lang="es-ES" sz="1800" b="0" i="1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... </a:t>
            </a:r>
            <a:r>
              <a:rPr lang="es-ES" sz="1800" b="0" i="1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nomModulo</a:t>
            </a: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>
              <a:lnSpc>
                <a:spcPct val="100000"/>
              </a:lnSpc>
            </a:pPr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Numerosas librerías</a:t>
            </a:r>
            <a:r>
              <a:rPr lang="es-ES" sz="1800" b="0" i="1" strike="noStrike" spc="-1" dirty="0">
                <a:solidFill>
                  <a:srgbClr val="000000"/>
                </a:solidFill>
                <a:latin typeface="Arial"/>
              </a:rPr>
              <a:t>.</a:t>
            </a:r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CuadroTexto 109"/>
          <p:cNvSpPr txBox="1"/>
          <p:nvPr/>
        </p:nvSpPr>
        <p:spPr>
          <a:xfrm>
            <a:off x="5078520" y="1544400"/>
            <a:ext cx="5001480" cy="290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1" strike="noStrike" spc="-1" dirty="0">
                <a:solidFill>
                  <a:srgbClr val="000000"/>
                </a:solidFill>
                <a:latin typeface="Arial"/>
              </a:rPr>
              <a:t>Características de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Arial"/>
              </a:rPr>
              <a:t>TextAdept</a:t>
            </a:r>
            <a:endParaRPr lang="es-ES" sz="1800" b="1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Directorio de módulos.</a:t>
            </a:r>
          </a:p>
          <a:p>
            <a:pPr>
              <a:lnSpc>
                <a:spcPct val="100000"/>
              </a:lnSpc>
            </a:pPr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Tabla M: almacena objetos de uso público.</a:t>
            </a:r>
          </a:p>
          <a:p>
            <a:pPr>
              <a:lnSpc>
                <a:spcPct val="100000"/>
              </a:lnSpc>
            </a:pPr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Introduce funciones, en especial de interfaces:</a:t>
            </a:r>
          </a:p>
          <a:p>
            <a:pPr>
              <a:lnSpc>
                <a:spcPct val="100000"/>
              </a:lnSpc>
            </a:pPr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	Modifica librerías existentes</a:t>
            </a: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>
              <a:lnSpc>
                <a:spcPct val="100000"/>
              </a:lnSpc>
            </a:pPr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	</a:t>
            </a: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Crea otras </a:t>
            </a:r>
            <a:r>
              <a:rPr lang="es-ES" sz="1800" b="0" i="1" strike="noStrike" spc="-1" dirty="0">
                <a:solidFill>
                  <a:srgbClr val="000000"/>
                </a:solidFill>
                <a:latin typeface="Arial"/>
              </a:rPr>
              <a:t>ex </a:t>
            </a:r>
            <a:r>
              <a:rPr lang="es-ES" sz="1800" b="0" i="1" strike="noStrike" spc="-1" dirty="0" err="1">
                <a:solidFill>
                  <a:srgbClr val="000000"/>
                </a:solidFill>
                <a:latin typeface="Arial"/>
              </a:rPr>
              <a:t>professo</a:t>
            </a: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.</a:t>
            </a:r>
          </a:p>
        </p:txBody>
      </p:sp>
      <p:sp>
        <p:nvSpPr>
          <p:cNvPr id="111" name="CuadroTexto 110"/>
          <p:cNvSpPr txBox="1"/>
          <p:nvPr/>
        </p:nvSpPr>
        <p:spPr>
          <a:xfrm>
            <a:off x="2160000" y="1080000"/>
            <a:ext cx="574668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1" strike="noStrike" spc="-1">
                <a:solidFill>
                  <a:srgbClr val="000000"/>
                </a:solidFill>
                <a:latin typeface="Arial"/>
              </a:rPr>
              <a:t>4.1 Características del lenguaje Lua y de </a:t>
            </a:r>
            <a:r>
              <a:rPr lang="es-ES" sz="1800" b="1" i="1" strike="noStrike" spc="-1">
                <a:solidFill>
                  <a:srgbClr val="000000"/>
                </a:solidFill>
                <a:latin typeface="Arial"/>
              </a:rPr>
              <a:t>TextAdept</a:t>
            </a: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D2C80A7-4A5E-D589-9FDE-A6DCBBD558CE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C487D3B-88ED-437E-BF1F-2A451DB22EC0}" type="slidenum">
              <a:rPr lang="es-ES" smtClean="0"/>
              <a:t>11</a:t>
            </a:fld>
            <a:endParaRPr lang="es-E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1" strike="noStrike" spc="-1">
                <a:solidFill>
                  <a:srgbClr val="000000"/>
                </a:solidFill>
                <a:latin typeface="Arial"/>
              </a:rPr>
              <a:t>4.2 IMPLEMENTACIÓN DE LAS CARACTERÍSTICAS DESEADAS</a:t>
            </a:r>
            <a:endParaRPr lang="es-E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CuadroTexto 112"/>
          <p:cNvSpPr txBox="1"/>
          <p:nvPr/>
        </p:nvSpPr>
        <p:spPr>
          <a:xfrm>
            <a:off x="429120" y="2533680"/>
            <a:ext cx="323496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Ocho funcionalidades nuevas.</a:t>
            </a:r>
          </a:p>
        </p:txBody>
      </p:sp>
      <p:sp>
        <p:nvSpPr>
          <p:cNvPr id="114" name="CuadroTexto 113"/>
          <p:cNvSpPr txBox="1"/>
          <p:nvPr/>
        </p:nvSpPr>
        <p:spPr>
          <a:xfrm>
            <a:off x="3810000" y="1537200"/>
            <a:ext cx="4375438" cy="1882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Seis secuencias de comandos creadas:</a:t>
            </a: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	Funciones básicas.</a:t>
            </a: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	Espacios de trabajo.</a:t>
            </a: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	Proyectos.</a:t>
            </a: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	Puntos de ruptura.</a:t>
            </a: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	Información visual del sistema.</a:t>
            </a: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	Plantillas.</a:t>
            </a:r>
          </a:p>
        </p:txBody>
      </p:sp>
      <p:sp>
        <p:nvSpPr>
          <p:cNvPr id="115" name="CuadroTexto 114"/>
          <p:cNvSpPr txBox="1"/>
          <p:nvPr/>
        </p:nvSpPr>
        <p:spPr>
          <a:xfrm>
            <a:off x="3810000" y="3800760"/>
            <a:ext cx="6179185" cy="1370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Cinco </a:t>
            </a:r>
            <a:r>
              <a:rPr lang="es-ES" spc="-1" dirty="0">
                <a:solidFill>
                  <a:srgbClr val="000000"/>
                </a:solidFill>
              </a:rPr>
              <a:t>secuencias de comandos</a:t>
            </a: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s-ES" sz="1800" b="0" i="1" strike="noStrike" spc="-1" dirty="0" err="1">
                <a:solidFill>
                  <a:srgbClr val="000000"/>
                </a:solidFill>
                <a:latin typeface="Arial"/>
              </a:rPr>
              <a:t>TextAdept</a:t>
            </a: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 modificadas:</a:t>
            </a: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	Dos de inicialización.</a:t>
            </a:r>
          </a:p>
          <a:p>
            <a:pPr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	Uno del interfaz gráfico</a:t>
            </a: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	Uno del interfaz con el teclado</a:t>
            </a: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	Uno de compilación y ejecución</a:t>
            </a: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.</a:t>
            </a:r>
          </a:p>
        </p:txBody>
      </p:sp>
      <p:sp>
        <p:nvSpPr>
          <p:cNvPr id="116" name="Conector recto 115"/>
          <p:cNvSpPr/>
          <p:nvPr/>
        </p:nvSpPr>
        <p:spPr>
          <a:xfrm flipV="1">
            <a:off x="2826327" y="1714500"/>
            <a:ext cx="983673" cy="98550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Conector recto 116"/>
          <p:cNvSpPr/>
          <p:nvPr/>
        </p:nvSpPr>
        <p:spPr>
          <a:xfrm>
            <a:off x="2826327" y="2700000"/>
            <a:ext cx="983673" cy="130812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C428922-C7BF-B39E-EF77-CCBBA76FCB2D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C487D3B-88ED-437E-BF1F-2A451DB22EC0}" type="slidenum">
              <a:rPr lang="es-ES" smtClean="0"/>
              <a:t>12</a:t>
            </a:fld>
            <a:endParaRPr lang="es-E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-36000" y="226080"/>
            <a:ext cx="1015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1" strike="noStrike" spc="-1">
                <a:solidFill>
                  <a:srgbClr val="000000"/>
                </a:solidFill>
                <a:latin typeface="Arial"/>
              </a:rPr>
              <a:t>4.3 RESUMEN DE IMPLEMENTACIÓN</a:t>
            </a:r>
            <a:endParaRPr lang="es-ES" sz="44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19" name="Tabla 118"/>
          <p:cNvGraphicFramePr/>
          <p:nvPr>
            <p:extLst>
              <p:ext uri="{D42A27DB-BD31-4B8C-83A1-F6EECF244321}">
                <p14:modId xmlns:p14="http://schemas.microsoft.com/office/powerpoint/2010/main" val="2363326468"/>
              </p:ext>
            </p:extLst>
          </p:nvPr>
        </p:nvGraphicFramePr>
        <p:xfrm>
          <a:off x="180360" y="1143473"/>
          <a:ext cx="9719280" cy="4320000"/>
        </p:xfrm>
        <a:graphic>
          <a:graphicData uri="http://schemas.openxmlformats.org/drawingml/2006/table">
            <a:tbl>
              <a:tblPr/>
              <a:tblGrid>
                <a:gridCol w="4770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5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just"/>
                      <a:r>
                        <a:rPr lang="es-ES" sz="800" b="1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Característica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b="1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Es trabajo original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b="1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Es una modificación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800" b="1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Está presente en </a:t>
                      </a:r>
                      <a:r>
                        <a:rPr lang="es-ES" sz="800" b="1" i="1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TA</a:t>
                      </a:r>
                      <a:endParaRPr lang="es-ES" sz="800" b="1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just"/>
                      <a:r>
                        <a:rPr lang="es-ES" sz="800" b="1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Edición de texto habitual (cortar, copiar, pegar…)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just"/>
                      <a:r>
                        <a:rPr lang="es-ES" sz="8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Gestión simple de ficheros del sistema operativo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just"/>
                      <a:r>
                        <a:rPr lang="es-ES" sz="800" b="1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Manejo simultáneo de ventanas múltiples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just"/>
                      <a:r>
                        <a:rPr lang="es-ES" sz="8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Funcionalidades básicas (gestión de arrays, guardar ficheros…)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just"/>
                      <a:r>
                        <a:rPr lang="es-ES" sz="800" b="1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Gestión de espacios de trabajo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just"/>
                      <a:r>
                        <a:rPr lang="es-ES" sz="800" b="1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Gestión de proyectos y ficheros de proyectos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just"/>
                      <a:r>
                        <a:rPr lang="es-ES" sz="8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Control del explorador de proyectos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just"/>
                      <a:r>
                        <a:rPr lang="es-ES" sz="8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Control de la consola de resultados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just"/>
                      <a:r>
                        <a:rPr lang="es-ES" sz="8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Compilación estándar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just"/>
                      <a:r>
                        <a:rPr lang="es-ES" sz="8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Compilación separada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just"/>
                      <a:r>
                        <a:rPr lang="es-ES" sz="8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Gestión de plantillas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just"/>
                      <a:r>
                        <a:rPr lang="es-ES" sz="8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Gestión de puntos de ruptura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just"/>
                      <a:r>
                        <a:rPr lang="es-ES" sz="8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Ejecución estándar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just"/>
                      <a:r>
                        <a:rPr lang="es-ES" sz="8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Ejecución paso a paso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just"/>
                      <a:r>
                        <a:rPr lang="es-ES" sz="8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Depurador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just"/>
                      <a:r>
                        <a:rPr lang="es-ES" sz="8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Interfaz visual (menú)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just"/>
                      <a:r>
                        <a:rPr lang="es-ES" sz="8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Interfaz del teclado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just"/>
                      <a:r>
                        <a:rPr lang="es-ES" sz="8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Multiplataforma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just"/>
                      <a:r>
                        <a:rPr lang="es-ES" sz="8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Configuración y herramientas externas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269C5BD-4DE6-5F31-B7EC-E8A54933F49F}"/>
              </a:ext>
            </a:extLst>
          </p:cNvPr>
          <p:cNvSpPr>
            <a:spLocks noGrp="1"/>
          </p:cNvSpPr>
          <p:nvPr>
            <p:ph type="sldNum" idx="3"/>
          </p:nvPr>
        </p:nvSpPr>
        <p:spPr>
          <a:xfrm>
            <a:off x="7732345" y="5444470"/>
            <a:ext cx="2348280" cy="390600"/>
          </a:xfrm>
        </p:spPr>
        <p:txBody>
          <a:bodyPr/>
          <a:lstStyle/>
          <a:p>
            <a:fld id="{5C487D3B-88ED-437E-BF1F-2A451DB22EC0}" type="slidenum">
              <a:rPr lang="es-ES" smtClean="0"/>
              <a:t>13</a:t>
            </a:fld>
            <a:endParaRPr lang="es-E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1" strike="noStrike" spc="-1" dirty="0">
                <a:solidFill>
                  <a:srgbClr val="000000"/>
                </a:solidFill>
                <a:latin typeface="Arial"/>
              </a:rPr>
              <a:t>5. PRUEBAS</a:t>
            </a:r>
            <a:endParaRPr lang="es-E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CuadroTexto 120"/>
          <p:cNvSpPr txBox="1"/>
          <p:nvPr/>
        </p:nvSpPr>
        <p:spPr>
          <a:xfrm>
            <a:off x="504000" y="1172520"/>
            <a:ext cx="8913240" cy="1114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1" strike="noStrike" spc="-1" dirty="0">
                <a:solidFill>
                  <a:srgbClr val="000000"/>
                </a:solidFill>
                <a:latin typeface="Arial"/>
              </a:rPr>
              <a:t>5.1 Tipología de las pruebas realizadas</a:t>
            </a:r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Se han dividido las pruebas en función de la funcionalidad implementada.</a:t>
            </a: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La siguiente demo muestra el funcionamiento de algunas de las funcionalidades introducidas.</a:t>
            </a:r>
          </a:p>
        </p:txBody>
      </p:sp>
      <p:sp>
        <p:nvSpPr>
          <p:cNvPr id="24" name="Marcador de número de diapositiva 23">
            <a:extLst>
              <a:ext uri="{FF2B5EF4-FFF2-40B4-BE49-F238E27FC236}">
                <a16:creationId xmlns:a16="http://schemas.microsoft.com/office/drawing/2014/main" id="{CC9A877A-1B45-AFA0-686C-CFB5655A3A81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C487D3B-88ED-437E-BF1F-2A451DB22EC0}" type="slidenum">
              <a:rPr lang="es-ES" smtClean="0"/>
              <a:t>14</a:t>
            </a:fld>
            <a:endParaRPr lang="es-ES"/>
          </a:p>
        </p:txBody>
      </p:sp>
      <p:pic>
        <p:nvPicPr>
          <p:cNvPr id="3" name="Bueno">
            <a:hlinkClick r:id="" action="ppaction://media"/>
            <a:extLst>
              <a:ext uri="{FF2B5EF4-FFF2-40B4-BE49-F238E27FC236}">
                <a16:creationId xmlns:a16="http://schemas.microsoft.com/office/drawing/2014/main" id="{935E3E9E-C40F-EDE9-3503-EEA2B58AAA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2168" y="2439764"/>
            <a:ext cx="4845192" cy="2725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6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1" strike="noStrike" spc="-1">
                <a:solidFill>
                  <a:srgbClr val="000000"/>
                </a:solidFill>
                <a:latin typeface="Arial"/>
                <a:ea typeface="Microsoft YaHei"/>
              </a:rPr>
              <a:t>6 </a:t>
            </a:r>
            <a:r>
              <a:rPr lang="es-ES" sz="4400" b="1" strike="noStrike" spc="-1">
                <a:solidFill>
                  <a:srgbClr val="000000"/>
                </a:solidFill>
                <a:latin typeface="Arial"/>
              </a:rPr>
              <a:t>CONCLUSIONES Y TRABAJO FUTURO</a:t>
            </a:r>
            <a:endParaRPr lang="es-E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CuadroTexto 124"/>
          <p:cNvSpPr txBox="1"/>
          <p:nvPr/>
        </p:nvSpPr>
        <p:spPr>
          <a:xfrm>
            <a:off x="1080000" y="2160000"/>
            <a:ext cx="333252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1" strike="noStrike" spc="-1">
                <a:solidFill>
                  <a:srgbClr val="000000"/>
                </a:solidFill>
                <a:latin typeface="Arial"/>
              </a:rPr>
              <a:t>6.1 Conclusiones principales</a:t>
            </a: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CuadroTexto 125"/>
          <p:cNvSpPr txBox="1"/>
          <p:nvPr/>
        </p:nvSpPr>
        <p:spPr>
          <a:xfrm>
            <a:off x="1079999" y="2665800"/>
            <a:ext cx="8615663" cy="1114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Un IDE:</a:t>
            </a: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	-Es la unión de varias herramientas: supone mucho trabajo simultáneo.</a:t>
            </a:r>
          </a:p>
          <a:p>
            <a:pPr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	</a:t>
            </a: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-Por ello, es un buen método aprovechar herramientas ya existentes.</a:t>
            </a:r>
          </a:p>
          <a:p>
            <a:pPr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	-En este caso un editor de texto.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EA2D718-527F-81E8-2612-19AB1170CE25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C487D3B-88ED-437E-BF1F-2A451DB22EC0}" type="slidenum">
              <a:rPr lang="es-ES" smtClean="0"/>
              <a:t>15</a:t>
            </a:fld>
            <a:endParaRPr lang="es-E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0" y="74160"/>
            <a:ext cx="1008000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1" strike="noStrike" spc="-1">
                <a:solidFill>
                  <a:srgbClr val="000000"/>
                </a:solidFill>
                <a:latin typeface="Arial"/>
                <a:ea typeface="Microsoft YaHei"/>
              </a:rPr>
              <a:t>6.2 OBJETIVOS LOGRADOS</a:t>
            </a:r>
            <a:endParaRPr lang="es-E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8" name="Imagen 127"/>
          <p:cNvPicPr/>
          <p:nvPr/>
        </p:nvPicPr>
        <p:blipFill>
          <a:blip r:embed="rId2"/>
          <a:stretch/>
        </p:blipFill>
        <p:spPr>
          <a:xfrm>
            <a:off x="1535504" y="1324440"/>
            <a:ext cx="6831000" cy="4206960"/>
          </a:xfrm>
          <a:prstGeom prst="rect">
            <a:avLst/>
          </a:prstGeom>
          <a:ln w="0">
            <a:noFill/>
          </a:ln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354658-4E32-CCE4-2F82-67F14590CD69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C487D3B-88ED-437E-BF1F-2A451DB22EC0}" type="slidenum">
              <a:rPr lang="es-ES" smtClean="0"/>
              <a:t>16</a:t>
            </a:fld>
            <a:endParaRPr lang="es-E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1" strike="noStrike" spc="-1">
                <a:solidFill>
                  <a:srgbClr val="000000"/>
                </a:solidFill>
                <a:latin typeface="Arial"/>
              </a:rPr>
              <a:t>6. CONCLUSIONES Y TRABAJO FUTURO (II)</a:t>
            </a:r>
            <a:endParaRPr lang="es-E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CuadroTexto 129"/>
          <p:cNvSpPr txBox="1"/>
          <p:nvPr/>
        </p:nvSpPr>
        <p:spPr>
          <a:xfrm>
            <a:off x="1260000" y="2480760"/>
            <a:ext cx="27000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Dificultades encontradas durante el proyecto.</a:t>
            </a:r>
          </a:p>
        </p:txBody>
      </p:sp>
      <p:sp>
        <p:nvSpPr>
          <p:cNvPr id="131" name="CuadroTexto 130"/>
          <p:cNvSpPr txBox="1"/>
          <p:nvPr/>
        </p:nvSpPr>
        <p:spPr>
          <a:xfrm>
            <a:off x="5400000" y="2480760"/>
            <a:ext cx="3600000" cy="858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Cambios en la implementación de las funcionalidades.</a:t>
            </a:r>
          </a:p>
        </p:txBody>
      </p:sp>
      <p:pic>
        <p:nvPicPr>
          <p:cNvPr id="132" name="Imagen 131"/>
          <p:cNvPicPr/>
          <p:nvPr/>
        </p:nvPicPr>
        <p:blipFill>
          <a:blip r:embed="rId2"/>
          <a:stretch/>
        </p:blipFill>
        <p:spPr>
          <a:xfrm>
            <a:off x="3910320" y="2264040"/>
            <a:ext cx="1489680" cy="819000"/>
          </a:xfrm>
          <a:prstGeom prst="rect">
            <a:avLst/>
          </a:prstGeom>
          <a:ln w="0">
            <a:noFill/>
          </a:ln>
        </p:spPr>
      </p:pic>
      <p:sp>
        <p:nvSpPr>
          <p:cNvPr id="133" name="CuadroTexto 132"/>
          <p:cNvSpPr txBox="1"/>
          <p:nvPr/>
        </p:nvSpPr>
        <p:spPr>
          <a:xfrm>
            <a:off x="1260000" y="3810240"/>
            <a:ext cx="7908040" cy="1370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El sistema presenta las funcionalidades más básicas de un IDE:</a:t>
            </a: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Editar texto, resaltado de código, capacidades de compilación y ejecución.</a:t>
            </a: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También presenta algunas avanzadas, como poner puntos de ruptura y ejecutar paso a paso, o gestión </a:t>
            </a: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de proyectos y </a:t>
            </a: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plantillas.</a:t>
            </a:r>
          </a:p>
        </p:txBody>
      </p:sp>
      <p:sp>
        <p:nvSpPr>
          <p:cNvPr id="134" name="CuadroTexto 133"/>
          <p:cNvSpPr txBox="1"/>
          <p:nvPr/>
        </p:nvSpPr>
        <p:spPr>
          <a:xfrm>
            <a:off x="1260000" y="1800000"/>
            <a:ext cx="64566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1" strike="noStrike" spc="-1">
                <a:solidFill>
                  <a:srgbClr val="000000"/>
                </a:solidFill>
                <a:latin typeface="Arial"/>
              </a:rPr>
              <a:t>6.3 Cambios realizados durante el desarrollo del proyecto</a:t>
            </a: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CuadroTexto 134"/>
          <p:cNvSpPr txBox="1"/>
          <p:nvPr/>
        </p:nvSpPr>
        <p:spPr>
          <a:xfrm>
            <a:off x="1283400" y="3240000"/>
            <a:ext cx="320724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1" strike="noStrike" spc="-1">
                <a:solidFill>
                  <a:srgbClr val="000000"/>
                </a:solidFill>
                <a:latin typeface="Arial"/>
              </a:rPr>
              <a:t>6.4 Funcionalidades del IDE</a:t>
            </a: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A50324E-C2B3-AB76-3EEC-15F0AAF7DF8C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C487D3B-88ED-437E-BF1F-2A451DB22EC0}" type="slidenum">
              <a:rPr lang="es-ES" smtClean="0"/>
              <a:t>17</a:t>
            </a:fld>
            <a:endParaRPr lang="es-E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1" strike="noStrike" spc="-1">
                <a:solidFill>
                  <a:srgbClr val="000000"/>
                </a:solidFill>
                <a:latin typeface="Arial"/>
              </a:rPr>
              <a:t>6.5 LÍNEAS DE TRABAJO FUTURO</a:t>
            </a:r>
            <a:endParaRPr lang="es-E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CuadroTexto 136"/>
          <p:cNvSpPr txBox="1"/>
          <p:nvPr/>
        </p:nvSpPr>
        <p:spPr>
          <a:xfrm>
            <a:off x="3419999" y="2173680"/>
            <a:ext cx="3063927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Hay diversas posibilidades:</a:t>
            </a:r>
          </a:p>
        </p:txBody>
      </p:sp>
      <p:sp>
        <p:nvSpPr>
          <p:cNvPr id="138" name="Conector recto 137"/>
          <p:cNvSpPr/>
          <p:nvPr/>
        </p:nvSpPr>
        <p:spPr>
          <a:xfrm flipH="1">
            <a:off x="1440000" y="2342880"/>
            <a:ext cx="1981440" cy="101484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CuadroTexto 138"/>
          <p:cNvSpPr txBox="1"/>
          <p:nvPr/>
        </p:nvSpPr>
        <p:spPr>
          <a:xfrm>
            <a:off x="0" y="3357720"/>
            <a:ext cx="27000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Incluir más lenguajes de programación.</a:t>
            </a:r>
          </a:p>
        </p:txBody>
      </p:sp>
      <p:sp>
        <p:nvSpPr>
          <p:cNvPr id="140" name="CuadroTexto 139"/>
          <p:cNvSpPr txBox="1"/>
          <p:nvPr/>
        </p:nvSpPr>
        <p:spPr>
          <a:xfrm>
            <a:off x="2700000" y="3357720"/>
            <a:ext cx="276228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Mejorar las opciones de compilación y ejecución.</a:t>
            </a:r>
          </a:p>
        </p:txBody>
      </p:sp>
      <p:sp>
        <p:nvSpPr>
          <p:cNvPr id="141" name="CuadroTexto 140"/>
          <p:cNvSpPr txBox="1"/>
          <p:nvPr/>
        </p:nvSpPr>
        <p:spPr>
          <a:xfrm>
            <a:off x="7857720" y="3357720"/>
            <a:ext cx="222228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Incluir más idiomas.</a:t>
            </a:r>
          </a:p>
        </p:txBody>
      </p:sp>
      <p:sp>
        <p:nvSpPr>
          <p:cNvPr id="142" name="Conector recto 141"/>
          <p:cNvSpPr/>
          <p:nvPr/>
        </p:nvSpPr>
        <p:spPr>
          <a:xfrm>
            <a:off x="3960000" y="2520000"/>
            <a:ext cx="0" cy="90000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Conector recto 142"/>
          <p:cNvSpPr/>
          <p:nvPr/>
        </p:nvSpPr>
        <p:spPr>
          <a:xfrm>
            <a:off x="6300000" y="2340000"/>
            <a:ext cx="2160000" cy="101772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CuadroTexto 143"/>
          <p:cNvSpPr txBox="1"/>
          <p:nvPr/>
        </p:nvSpPr>
        <p:spPr>
          <a:xfrm>
            <a:off x="5400000" y="3357720"/>
            <a:ext cx="25200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Mejorar la gestión de los puntos de ruptura.</a:t>
            </a:r>
          </a:p>
        </p:txBody>
      </p:sp>
      <p:sp>
        <p:nvSpPr>
          <p:cNvPr id="145" name="Conector recto 144"/>
          <p:cNvSpPr/>
          <p:nvPr/>
        </p:nvSpPr>
        <p:spPr>
          <a:xfrm>
            <a:off x="5940000" y="2520000"/>
            <a:ext cx="0" cy="90000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CuadroTexto 145"/>
          <p:cNvSpPr txBox="1"/>
          <p:nvPr/>
        </p:nvSpPr>
        <p:spPr>
          <a:xfrm>
            <a:off x="6889874" y="2439000"/>
            <a:ext cx="2713680" cy="261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200" b="0" strike="noStrike" spc="-1" dirty="0">
                <a:solidFill>
                  <a:srgbClr val="000000"/>
                </a:solidFill>
                <a:latin typeface="Arial"/>
              </a:rPr>
              <a:t>Aumentar la accesibilidad del usuario</a:t>
            </a:r>
          </a:p>
        </p:txBody>
      </p:sp>
      <p:sp>
        <p:nvSpPr>
          <p:cNvPr id="147" name="CuadroTexto 146"/>
          <p:cNvSpPr txBox="1"/>
          <p:nvPr/>
        </p:nvSpPr>
        <p:spPr>
          <a:xfrm>
            <a:off x="56520" y="2439000"/>
            <a:ext cx="2799000" cy="261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200" b="0" strike="noStrike" spc="-1">
                <a:solidFill>
                  <a:srgbClr val="000000"/>
                </a:solidFill>
                <a:latin typeface="Arial"/>
              </a:rPr>
              <a:t>Aumentar las capacidades del sistema</a:t>
            </a:r>
          </a:p>
        </p:txBody>
      </p:sp>
      <p:sp>
        <p:nvSpPr>
          <p:cNvPr id="148" name="CuadroTexto 147"/>
          <p:cNvSpPr txBox="1"/>
          <p:nvPr/>
        </p:nvSpPr>
        <p:spPr>
          <a:xfrm>
            <a:off x="3931200" y="2628360"/>
            <a:ext cx="2188800" cy="431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200" b="0" strike="noStrike" spc="-1" dirty="0">
                <a:solidFill>
                  <a:srgbClr val="000000"/>
                </a:solidFill>
                <a:latin typeface="Arial"/>
              </a:rPr>
              <a:t>Mejorar las funcionalidades introducidas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3B0D186-D90E-73E9-B233-63B4F5224D24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C487D3B-88ED-437E-BF1F-2A451DB22EC0}" type="slidenum">
              <a:rPr lang="es-ES" smtClean="0"/>
              <a:t>18</a:t>
            </a:fld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1" strike="noStrike" spc="-1">
                <a:solidFill>
                  <a:srgbClr val="000000"/>
                </a:solidFill>
                <a:latin typeface="Arial"/>
              </a:rPr>
              <a:t>RESUMEN</a:t>
            </a:r>
            <a:endParaRPr lang="es-E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888840" y="1440000"/>
            <a:ext cx="8471160" cy="1882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Esta presentación presenta la siguiente relación con las secciones de la memoria:</a:t>
            </a: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Diapositivas 03-06: 1. Introducción</a:t>
            </a:r>
          </a:p>
          <a:p>
            <a:pPr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Diapositivas 07-08: 2. Análisis del sistema</a:t>
            </a:r>
          </a:p>
          <a:p>
            <a:pPr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Diapositivas 09-10: 3. Diseño</a:t>
            </a: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 del sistema</a:t>
            </a:r>
          </a:p>
          <a:p>
            <a:pPr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Diapositivas 11-13</a:t>
            </a: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: 4. Implementación</a:t>
            </a:r>
          </a:p>
          <a:p>
            <a:pPr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Diapositiva 14</a:t>
            </a: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: 5. Pruebas</a:t>
            </a:r>
          </a:p>
          <a:p>
            <a:pPr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Diapositivas 15-18</a:t>
            </a: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: 6. Conclusiones y trabajo futuro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66CBAE9-C2A3-D178-A6FE-406547AA23AF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C487D3B-88ED-437E-BF1F-2A451DB22EC0}" type="slidenum">
              <a:rPr lang="es-ES" smtClean="0"/>
              <a:t>2</a:t>
            </a:fld>
            <a:endParaRPr 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1" strike="noStrike" spc="-1">
                <a:solidFill>
                  <a:srgbClr val="000000"/>
                </a:solidFill>
                <a:latin typeface="Arial"/>
              </a:rPr>
              <a:t>1. INTRODUCCIÓN</a:t>
            </a:r>
            <a:endParaRPr lang="es-E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Imagen 46"/>
          <p:cNvPicPr/>
          <p:nvPr/>
        </p:nvPicPr>
        <p:blipFill>
          <a:blip r:embed="rId2"/>
          <a:stretch/>
        </p:blipFill>
        <p:spPr>
          <a:xfrm>
            <a:off x="466200" y="1260000"/>
            <a:ext cx="3493800" cy="3056760"/>
          </a:xfrm>
          <a:prstGeom prst="rect">
            <a:avLst/>
          </a:prstGeom>
          <a:ln w="0">
            <a:noFill/>
          </a:ln>
        </p:spPr>
      </p:pic>
      <p:sp>
        <p:nvSpPr>
          <p:cNvPr id="48" name="CuadroTexto 47"/>
          <p:cNvSpPr txBox="1"/>
          <p:nvPr/>
        </p:nvSpPr>
        <p:spPr>
          <a:xfrm>
            <a:off x="180000" y="4421880"/>
            <a:ext cx="414036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Ejemplo de interfaz gráfico de un IDE.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4320000" y="1260000"/>
            <a:ext cx="5029920" cy="316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1" strike="noStrike" spc="-1" dirty="0">
                <a:solidFill>
                  <a:srgbClr val="000000"/>
                </a:solidFill>
                <a:latin typeface="Arial"/>
              </a:rPr>
              <a:t>1.1 Motivación</a:t>
            </a:r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Varias herramientas unidas en un bloque visual:</a:t>
            </a: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	-Editor de texto.</a:t>
            </a: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	-Opciones de menú.</a:t>
            </a: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	-Explorador de proyectos.</a:t>
            </a: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	-¡Muchas más herramientas!</a:t>
            </a:r>
          </a:p>
          <a:p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es-ES" sz="1800" b="1" strike="noStrike" spc="-1" dirty="0">
                <a:solidFill>
                  <a:srgbClr val="000000"/>
                </a:solidFill>
                <a:latin typeface="Arial"/>
              </a:rPr>
              <a:t>1.2 Justificación</a:t>
            </a:r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La unión de estas herramientas proporciona:</a:t>
            </a: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	-Comodidad.</a:t>
            </a: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	-Rapidez de trabajo.</a:t>
            </a: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	-Coherencia.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5603F6-714C-6B59-CD65-94DC65BE5E3E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C487D3B-88ED-437E-BF1F-2A451DB22EC0}" type="slidenum">
              <a:rPr lang="es-ES" smtClean="0"/>
              <a:t>3</a:t>
            </a:fld>
            <a:endParaRPr lang="es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1" strike="noStrike" spc="-1">
                <a:solidFill>
                  <a:srgbClr val="000000"/>
                </a:solidFill>
                <a:latin typeface="Arial"/>
              </a:rPr>
              <a:t>1.3 OBJETIVOS</a:t>
            </a:r>
            <a:endParaRPr lang="es-E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1620000" y="1566000"/>
            <a:ext cx="6534000" cy="2394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Font typeface="OpenSymbol"/>
              <a:buAutoNum type="arabicPeriod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Estudiar el estado del arte del problema.</a:t>
            </a:r>
          </a:p>
          <a:p>
            <a:pPr marL="216000" indent="-216000">
              <a:buClr>
                <a:srgbClr val="000000"/>
              </a:buClr>
              <a:buFont typeface="OpenSymbol"/>
              <a:buAutoNum type="arabicPeriod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Gestión de proyectos y de sus ficheros.</a:t>
            </a:r>
          </a:p>
          <a:p>
            <a:pPr marL="216000" indent="-216000">
              <a:buClr>
                <a:srgbClr val="000000"/>
              </a:buClr>
              <a:buFont typeface="OpenSymbol"/>
              <a:buAutoNum type="arabicPeriod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Gestión de plantillas.</a:t>
            </a:r>
          </a:p>
          <a:p>
            <a:pPr marL="216000" indent="-216000">
              <a:buClr>
                <a:srgbClr val="000000"/>
              </a:buClr>
              <a:buFont typeface="OpenSymbol"/>
              <a:buAutoNum type="arabicPeriod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Funciones de edición habituales (cortar, copiar, borrar…).</a:t>
            </a:r>
          </a:p>
          <a:p>
            <a:pPr marL="216000" indent="-216000">
              <a:buClr>
                <a:srgbClr val="000000"/>
              </a:buClr>
              <a:buFont typeface="OpenSymbol"/>
              <a:buAutoNum type="arabicPeriod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Ventanas múltiples.</a:t>
            </a:r>
          </a:p>
          <a:p>
            <a:pPr marL="216000" indent="-216000">
              <a:buClr>
                <a:srgbClr val="000000"/>
              </a:buClr>
              <a:buFont typeface="OpenSymbol"/>
              <a:buAutoNum type="arabicPeriod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Compilar y ejecutar, con opciones para ambas.</a:t>
            </a:r>
          </a:p>
          <a:p>
            <a:pPr marL="216000" indent="-216000">
              <a:buClr>
                <a:srgbClr val="000000"/>
              </a:buClr>
              <a:buFont typeface="OpenSymbol"/>
              <a:buAutoNum type="arabicPeriod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Integrar herramientas externas.</a:t>
            </a:r>
          </a:p>
          <a:p>
            <a:pPr marL="216000" indent="-216000">
              <a:buClr>
                <a:srgbClr val="000000"/>
              </a:buClr>
              <a:buFont typeface="OpenSymbol"/>
              <a:buAutoNum type="arabicPeriod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Funcionar en múltiples plataformas.</a:t>
            </a:r>
          </a:p>
          <a:p>
            <a:pPr marL="216000" indent="-216000">
              <a:buClr>
                <a:srgbClr val="000000"/>
              </a:buClr>
              <a:buFont typeface="OpenSymbol"/>
              <a:buAutoNum type="arabicPeriod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Configurar el propio entorno.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D3198AE-78FB-9A13-F51A-661E6E9337C5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C487D3B-88ED-437E-BF1F-2A451DB22EC0}" type="slidenum">
              <a:rPr lang="es-ES" smtClean="0"/>
              <a:t>4</a:t>
            </a:fld>
            <a:endParaRPr lang="es-E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1" strike="noStrike" spc="-1">
                <a:solidFill>
                  <a:srgbClr val="000000"/>
                </a:solidFill>
                <a:latin typeface="Arial"/>
              </a:rPr>
              <a:t>1.4 ESTADO DEL ARTE</a:t>
            </a:r>
            <a:endParaRPr lang="es-E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3420000" y="1260000"/>
            <a:ext cx="273204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¿Qué constituye un IDE?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359640" y="2160000"/>
            <a:ext cx="30636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Mono/multiplataforma</a:t>
            </a: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Los móviles son lo segundo.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6601320" y="2160000"/>
            <a:ext cx="362472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Escritorio, web (no excluyentes).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3600000" y="2160000"/>
            <a:ext cx="2340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Mono/multilenguaje.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3060000" y="3600000"/>
            <a:ext cx="4500000" cy="858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La mayoría de IDEs comerciales</a:t>
            </a:r>
          </a:p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presentan características comunes:</a:t>
            </a:r>
          </a:p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edición de texto, compilación, ejecución...</a:t>
            </a:r>
          </a:p>
        </p:txBody>
      </p:sp>
      <p:sp>
        <p:nvSpPr>
          <p:cNvPr id="58" name="Conector recto 57"/>
          <p:cNvSpPr/>
          <p:nvPr/>
        </p:nvSpPr>
        <p:spPr>
          <a:xfrm flipH="1">
            <a:off x="1620000" y="1620000"/>
            <a:ext cx="1980000" cy="54000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Conector recto 58"/>
          <p:cNvSpPr/>
          <p:nvPr/>
        </p:nvSpPr>
        <p:spPr>
          <a:xfrm>
            <a:off x="6120000" y="1620000"/>
            <a:ext cx="1051920" cy="60228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Conector recto 59"/>
          <p:cNvSpPr/>
          <p:nvPr/>
        </p:nvSpPr>
        <p:spPr>
          <a:xfrm>
            <a:off x="3776760" y="1620000"/>
            <a:ext cx="9360" cy="60228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1080000" y="1539000"/>
            <a:ext cx="1980000" cy="261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200" b="0" strike="noStrike" spc="-1">
                <a:solidFill>
                  <a:srgbClr val="000000"/>
                </a:solidFill>
                <a:latin typeface="Arial"/>
              </a:rPr>
              <a:t>Arquitectura del programa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6482880" y="1620000"/>
            <a:ext cx="717120" cy="261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200" b="0" strike="noStrike" spc="-1">
                <a:solidFill>
                  <a:srgbClr val="000000"/>
                </a:solidFill>
                <a:latin typeface="Arial"/>
              </a:rPr>
              <a:t>Soporte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3776760" y="1719000"/>
            <a:ext cx="1755000" cy="261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200" b="0" strike="noStrike" spc="-1">
                <a:solidFill>
                  <a:srgbClr val="000000"/>
                </a:solidFill>
                <a:latin typeface="Arial"/>
              </a:rPr>
              <a:t>Lenguaje del programa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1733670" y="4994820"/>
            <a:ext cx="66123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Hay que investigar cuáles son las opciones para crear un IDE.</a:t>
            </a:r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Conector recto 64"/>
          <p:cNvSpPr/>
          <p:nvPr/>
        </p:nvSpPr>
        <p:spPr>
          <a:xfrm>
            <a:off x="1620000" y="2762280"/>
            <a:ext cx="3060000" cy="83772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Conector recto 65"/>
          <p:cNvSpPr/>
          <p:nvPr/>
        </p:nvSpPr>
        <p:spPr>
          <a:xfrm>
            <a:off x="4680000" y="2506320"/>
            <a:ext cx="0" cy="105948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Conector recto 66"/>
          <p:cNvSpPr/>
          <p:nvPr/>
        </p:nvSpPr>
        <p:spPr>
          <a:xfrm flipH="1">
            <a:off x="4679998" y="2516580"/>
            <a:ext cx="2879997" cy="108342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Conector recto 67"/>
          <p:cNvSpPr/>
          <p:nvPr/>
        </p:nvSpPr>
        <p:spPr>
          <a:xfrm>
            <a:off x="4860000" y="4437720"/>
            <a:ext cx="0" cy="60228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B9F1673-BACD-B97C-3BA7-5407BEB5B784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C487D3B-88ED-437E-BF1F-2A451DB22EC0}" type="slidenum">
              <a:rPr lang="es-ES" smtClean="0"/>
              <a:t>5</a:t>
            </a:fld>
            <a:endParaRPr lang="es-E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1" strike="noStrike" spc="-1" dirty="0">
                <a:solidFill>
                  <a:srgbClr val="000000"/>
                </a:solidFill>
                <a:latin typeface="Arial"/>
              </a:rPr>
              <a:t>1.5 CONSTRUIR UN IDE</a:t>
            </a:r>
            <a:endParaRPr lang="es-E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3960000" y="1172520"/>
            <a:ext cx="1741320" cy="447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Dos opciones:</a:t>
            </a:r>
          </a:p>
        </p:txBody>
      </p:sp>
      <p:sp>
        <p:nvSpPr>
          <p:cNvPr id="71" name="CuadroTexto 70"/>
          <p:cNvSpPr txBox="1"/>
          <p:nvPr/>
        </p:nvSpPr>
        <p:spPr>
          <a:xfrm>
            <a:off x="238680" y="1620000"/>
            <a:ext cx="4801320" cy="198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Todo es un complemento.</a:t>
            </a:r>
          </a:p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Se parte de un marco.</a:t>
            </a:r>
          </a:p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Se añade un complemento por funcionalidad.</a:t>
            </a:r>
          </a:p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Se para cuando se tienen las suficientes.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5400000" y="1620000"/>
            <a:ext cx="4680000" cy="1882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Complementar un editor de texto.</a:t>
            </a:r>
          </a:p>
          <a:p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El editor de texto contiene varias de las funcionalidades necesarias.</a:t>
            </a:r>
          </a:p>
          <a:p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El resto se añade mediante complementos.</a:t>
            </a:r>
          </a:p>
        </p:txBody>
      </p:sp>
      <p:sp>
        <p:nvSpPr>
          <p:cNvPr id="73" name="CuadroTexto 72"/>
          <p:cNvSpPr txBox="1"/>
          <p:nvPr/>
        </p:nvSpPr>
        <p:spPr>
          <a:xfrm>
            <a:off x="2639340" y="3774240"/>
            <a:ext cx="5220000" cy="90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Ambas suponen el uso de complementos.</a:t>
            </a:r>
          </a:p>
          <a:p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Es más cómodo empezar con un editor de texto.</a:t>
            </a:r>
          </a:p>
          <a:p>
            <a:endParaRPr lang="es-ES" spc="-1" dirty="0">
              <a:solidFill>
                <a:srgbClr val="000000"/>
              </a:solidFill>
              <a:latin typeface="Arial"/>
            </a:endParaRP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En este caso se usará </a:t>
            </a:r>
            <a:r>
              <a:rPr lang="es-ES" sz="1800" b="0" i="1" strike="noStrike" spc="-1" dirty="0" err="1">
                <a:solidFill>
                  <a:srgbClr val="000000"/>
                </a:solidFill>
                <a:latin typeface="Arial"/>
              </a:rPr>
              <a:t>TextAdept</a:t>
            </a:r>
            <a:r>
              <a:rPr lang="es-ES" spc="-1" dirty="0">
                <a:solidFill>
                  <a:srgbClr val="000000"/>
                </a:solidFill>
                <a:latin typeface="Arial"/>
              </a:rPr>
              <a:t>.</a:t>
            </a:r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1CD6065-8586-9C61-4003-A95CC331A501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C487D3B-88ED-437E-BF1F-2A451DB22EC0}" type="slidenum">
              <a:rPr lang="es-ES" smtClean="0"/>
              <a:t>6</a:t>
            </a:fld>
            <a:endParaRPr lang="es-E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1" strike="noStrike" spc="-1">
                <a:solidFill>
                  <a:srgbClr val="000000"/>
                </a:solidFill>
                <a:latin typeface="Arial"/>
              </a:rPr>
              <a:t>2. ANÁLISIS DEL SISTEMA</a:t>
            </a:r>
            <a:endParaRPr lang="es-E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Imagen 74"/>
          <p:cNvPicPr/>
          <p:nvPr/>
        </p:nvPicPr>
        <p:blipFill>
          <a:blip r:embed="rId2"/>
          <a:stretch/>
        </p:blipFill>
        <p:spPr>
          <a:xfrm>
            <a:off x="461520" y="1440000"/>
            <a:ext cx="2598480" cy="3780000"/>
          </a:xfrm>
          <a:prstGeom prst="rect">
            <a:avLst/>
          </a:prstGeom>
          <a:ln w="0">
            <a:noFill/>
          </a:ln>
        </p:spPr>
      </p:pic>
      <p:sp>
        <p:nvSpPr>
          <p:cNvPr id="76" name="CuadroTexto 75"/>
          <p:cNvSpPr txBox="1"/>
          <p:nvPr/>
        </p:nvSpPr>
        <p:spPr>
          <a:xfrm>
            <a:off x="3309119" y="1869840"/>
            <a:ext cx="6446999" cy="162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1" strike="noStrike" spc="-1" dirty="0">
                <a:solidFill>
                  <a:srgbClr val="000000"/>
                </a:solidFill>
                <a:latin typeface="Arial"/>
              </a:rPr>
              <a:t>2.1 Componentes del IDE y su interrelación</a:t>
            </a:r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Como se ha indicado, todo se centrará en el editor de texto.</a:t>
            </a:r>
          </a:p>
          <a:p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Este ya incluye varias de las funcionalidades necesarias.</a:t>
            </a:r>
          </a:p>
          <a:p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Sólo se hace necesario añadir nuevas para tener un IDE.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0CC43C5-8ED9-DEA5-4278-85799E6BD979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C487D3B-88ED-437E-BF1F-2A451DB22EC0}" type="slidenum">
              <a:rPr lang="es-ES" smtClean="0"/>
              <a:t>7</a:t>
            </a:fld>
            <a:endParaRPr lang="es-E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1" strike="noStrike" spc="-1" dirty="0">
                <a:solidFill>
                  <a:srgbClr val="000000"/>
                </a:solidFill>
                <a:latin typeface="Arial"/>
              </a:rPr>
              <a:t>2.2 CASOS DE USO PRIMARIOS</a:t>
            </a:r>
            <a:endParaRPr lang="es-E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" name="Imagen 77"/>
          <p:cNvPicPr/>
          <p:nvPr/>
        </p:nvPicPr>
        <p:blipFill>
          <a:blip r:embed="rId2"/>
          <a:stretch/>
        </p:blipFill>
        <p:spPr>
          <a:xfrm>
            <a:off x="360000" y="1260000"/>
            <a:ext cx="4860000" cy="4251960"/>
          </a:xfrm>
          <a:prstGeom prst="rect">
            <a:avLst/>
          </a:prstGeom>
          <a:ln w="0">
            <a:noFill/>
          </a:ln>
        </p:spPr>
      </p:pic>
      <p:sp>
        <p:nvSpPr>
          <p:cNvPr id="79" name="CuadroTexto 78"/>
          <p:cNvSpPr txBox="1"/>
          <p:nvPr/>
        </p:nvSpPr>
        <p:spPr>
          <a:xfrm>
            <a:off x="6120000" y="2471400"/>
            <a:ext cx="2993772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Casos de uso primarios</a:t>
            </a:r>
          </a:p>
        </p:txBody>
      </p:sp>
      <p:sp>
        <p:nvSpPr>
          <p:cNvPr id="80" name="CuadroTexto 79"/>
          <p:cNvSpPr txBox="1"/>
          <p:nvPr/>
        </p:nvSpPr>
        <p:spPr>
          <a:xfrm>
            <a:off x="6120000" y="3357720"/>
            <a:ext cx="2880000" cy="42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Casos de uso secundarios</a:t>
            </a:r>
          </a:p>
        </p:txBody>
      </p:sp>
      <p:sp>
        <p:nvSpPr>
          <p:cNvPr id="81" name="Conector recto 80"/>
          <p:cNvSpPr/>
          <p:nvPr/>
        </p:nvSpPr>
        <p:spPr>
          <a:xfrm>
            <a:off x="7560000" y="281772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4928039" y="1620000"/>
            <a:ext cx="5152585" cy="36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Expresan los requisitos funcionales del sistema.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AD1D07C-3A29-AE12-4519-C361A2079D75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C487D3B-88ED-437E-BF1F-2A451DB22EC0}" type="slidenum">
              <a:rPr lang="es-ES" smtClean="0"/>
              <a:t>8</a:t>
            </a:fld>
            <a:endParaRPr lang="es-E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1" strike="noStrike" spc="-1">
                <a:solidFill>
                  <a:srgbClr val="000000"/>
                </a:solidFill>
                <a:latin typeface="Arial"/>
              </a:rPr>
              <a:t>3. DISEÑO DEL SISTEMA</a:t>
            </a:r>
            <a:endParaRPr lang="es-E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CuadroTexto 83"/>
          <p:cNvSpPr txBox="1"/>
          <p:nvPr/>
        </p:nvSpPr>
        <p:spPr>
          <a:xfrm>
            <a:off x="703800" y="1221120"/>
            <a:ext cx="63162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1" strike="noStrike" spc="-1" dirty="0">
                <a:solidFill>
                  <a:srgbClr val="000000"/>
                </a:solidFill>
                <a:latin typeface="Arial"/>
              </a:rPr>
              <a:t>3.1 Modelado de datos</a:t>
            </a:r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CuadroTexto 84"/>
          <p:cNvSpPr txBox="1"/>
          <p:nvPr/>
        </p:nvSpPr>
        <p:spPr>
          <a:xfrm>
            <a:off x="483120" y="2727360"/>
            <a:ext cx="265248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Explorador de proyectos</a:t>
            </a:r>
          </a:p>
        </p:txBody>
      </p:sp>
      <p:sp>
        <p:nvSpPr>
          <p:cNvPr id="86" name="CuadroTexto 85"/>
          <p:cNvSpPr txBox="1"/>
          <p:nvPr/>
        </p:nvSpPr>
        <p:spPr>
          <a:xfrm>
            <a:off x="482400" y="1905120"/>
            <a:ext cx="21834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Espacios de trabajo</a:t>
            </a:r>
          </a:p>
        </p:txBody>
      </p:sp>
      <p:sp>
        <p:nvSpPr>
          <p:cNvPr id="87" name="CuadroTexto 86"/>
          <p:cNvSpPr txBox="1"/>
          <p:nvPr/>
        </p:nvSpPr>
        <p:spPr>
          <a:xfrm>
            <a:off x="482400" y="3973680"/>
            <a:ext cx="19944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Puntos de ruptura</a:t>
            </a:r>
          </a:p>
        </p:txBody>
      </p:sp>
      <p:sp>
        <p:nvSpPr>
          <p:cNvPr id="88" name="CuadroTexto 87"/>
          <p:cNvSpPr txBox="1"/>
          <p:nvPr/>
        </p:nvSpPr>
        <p:spPr>
          <a:xfrm>
            <a:off x="482400" y="5040000"/>
            <a:ext cx="217224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Plantillas</a:t>
            </a:r>
          </a:p>
        </p:txBody>
      </p:sp>
      <p:sp>
        <p:nvSpPr>
          <p:cNvPr id="89" name="CuadroTexto 88"/>
          <p:cNvSpPr txBox="1"/>
          <p:nvPr/>
        </p:nvSpPr>
        <p:spPr>
          <a:xfrm>
            <a:off x="3240000" y="1633680"/>
            <a:ext cx="4500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Directorios para cada espacio de trabajo.</a:t>
            </a:r>
          </a:p>
        </p:txBody>
      </p:sp>
      <p:sp>
        <p:nvSpPr>
          <p:cNvPr id="90" name="CuadroTexto 89"/>
          <p:cNvSpPr txBox="1"/>
          <p:nvPr/>
        </p:nvSpPr>
        <p:spPr>
          <a:xfrm>
            <a:off x="3240000" y="2353680"/>
            <a:ext cx="5400000" cy="36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Fichero que guarda el espacio de trabajo en uso.</a:t>
            </a:r>
          </a:p>
        </p:txBody>
      </p:sp>
      <p:sp>
        <p:nvSpPr>
          <p:cNvPr id="91" name="CuadroTexto 90"/>
          <p:cNvSpPr txBox="1"/>
          <p:nvPr/>
        </p:nvSpPr>
        <p:spPr>
          <a:xfrm>
            <a:off x="3240000" y="2713680"/>
            <a:ext cx="6120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Fichero con la información del espacio de trabajo en uso.</a:t>
            </a:r>
          </a:p>
        </p:txBody>
      </p:sp>
      <p:sp>
        <p:nvSpPr>
          <p:cNvPr id="92" name="Conector recto 91"/>
          <p:cNvSpPr/>
          <p:nvPr/>
        </p:nvSpPr>
        <p:spPr>
          <a:xfrm flipV="1">
            <a:off x="1911927" y="1800000"/>
            <a:ext cx="1328073" cy="30744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Conector recto 92"/>
          <p:cNvSpPr/>
          <p:nvPr/>
        </p:nvSpPr>
        <p:spPr>
          <a:xfrm>
            <a:off x="1911927" y="2121120"/>
            <a:ext cx="1328073" cy="39888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CuadroTexto 93"/>
          <p:cNvSpPr txBox="1"/>
          <p:nvPr/>
        </p:nvSpPr>
        <p:spPr>
          <a:xfrm>
            <a:off x="3240000" y="5040000"/>
            <a:ext cx="2520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Directorio exclusivo.</a:t>
            </a:r>
          </a:p>
        </p:txBody>
      </p:sp>
      <p:sp>
        <p:nvSpPr>
          <p:cNvPr id="95" name="Conector recto 94"/>
          <p:cNvSpPr/>
          <p:nvPr/>
        </p:nvSpPr>
        <p:spPr>
          <a:xfrm>
            <a:off x="2108410" y="2893680"/>
            <a:ext cx="1131590" cy="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Conector recto 95"/>
          <p:cNvSpPr/>
          <p:nvPr/>
        </p:nvSpPr>
        <p:spPr>
          <a:xfrm>
            <a:off x="1620000" y="5220000"/>
            <a:ext cx="1620000" cy="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CuadroTexto 96"/>
          <p:cNvSpPr txBox="1"/>
          <p:nvPr/>
        </p:nvSpPr>
        <p:spPr>
          <a:xfrm>
            <a:off x="3240000" y="3420000"/>
            <a:ext cx="6480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Directorios con subdirectorios con información de los puntos.</a:t>
            </a:r>
          </a:p>
        </p:txBody>
      </p:sp>
      <p:sp>
        <p:nvSpPr>
          <p:cNvPr id="98" name="CuadroTexto 97"/>
          <p:cNvSpPr txBox="1"/>
          <p:nvPr/>
        </p:nvSpPr>
        <p:spPr>
          <a:xfrm>
            <a:off x="3240000" y="3780000"/>
            <a:ext cx="6120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Directorios </a:t>
            </a: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con subdirectorios con ficheros modificados.</a:t>
            </a:r>
          </a:p>
        </p:txBody>
      </p:sp>
      <p:sp>
        <p:nvSpPr>
          <p:cNvPr id="99" name="CuadroTexto 98"/>
          <p:cNvSpPr txBox="1"/>
          <p:nvPr/>
        </p:nvSpPr>
        <p:spPr>
          <a:xfrm>
            <a:off x="3240000" y="4153680"/>
            <a:ext cx="6480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Registro de los ficheros y los subdirectorios correspondientes.</a:t>
            </a:r>
          </a:p>
        </p:txBody>
      </p:sp>
      <p:sp>
        <p:nvSpPr>
          <p:cNvPr id="100" name="CuadroTexto 99"/>
          <p:cNvSpPr txBox="1"/>
          <p:nvPr/>
        </p:nvSpPr>
        <p:spPr>
          <a:xfrm>
            <a:off x="3240000" y="4513680"/>
            <a:ext cx="4500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Contador de los subdirectorios creados.</a:t>
            </a:r>
          </a:p>
        </p:txBody>
      </p:sp>
      <p:sp>
        <p:nvSpPr>
          <p:cNvPr id="101" name="Conector recto 100"/>
          <p:cNvSpPr/>
          <p:nvPr/>
        </p:nvSpPr>
        <p:spPr>
          <a:xfrm>
            <a:off x="1685217" y="4167358"/>
            <a:ext cx="1554783" cy="512641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Conector recto 101"/>
          <p:cNvSpPr/>
          <p:nvPr/>
        </p:nvSpPr>
        <p:spPr>
          <a:xfrm flipV="1">
            <a:off x="1685217" y="3600000"/>
            <a:ext cx="1554783" cy="539999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Conector recto 102"/>
          <p:cNvSpPr/>
          <p:nvPr/>
        </p:nvSpPr>
        <p:spPr>
          <a:xfrm flipV="1">
            <a:off x="1685217" y="3959999"/>
            <a:ext cx="1554783" cy="193677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Conector recto 103"/>
          <p:cNvSpPr/>
          <p:nvPr/>
        </p:nvSpPr>
        <p:spPr>
          <a:xfrm>
            <a:off x="1685217" y="4181036"/>
            <a:ext cx="1554783" cy="138964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EF76080-5FF7-57CF-16BE-A4D26A32B16C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C487D3B-88ED-437E-BF1F-2A451DB22EC0}" type="slidenum">
              <a:rPr lang="es-ES" smtClean="0"/>
              <a:t>9</a:t>
            </a:fld>
            <a:endParaRPr lang="es-E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Defensa</Template>
  <TotalTime>319</TotalTime>
  <Words>1090</Words>
  <Application>Microsoft Office PowerPoint</Application>
  <PresentationFormat>Personalizado</PresentationFormat>
  <Paragraphs>229</Paragraphs>
  <Slides>18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Aptos</vt:lpstr>
      <vt:lpstr>Arial</vt:lpstr>
      <vt:lpstr>OpenSymbol</vt:lpstr>
      <vt:lpstr>Symbol</vt:lpstr>
      <vt:lpstr>Times New Roman</vt:lpstr>
      <vt:lpstr>Wingdings</vt:lpstr>
      <vt:lpstr>Tema de Office</vt:lpstr>
      <vt:lpstr>UNIVERSIDAD NACIONAL DE EDUCACIÓN A DISTANCIA  ESCUELA TÉCNICA SUPERIOR DE INGENIERÍA INFORMÁTICA    Defensa del Proyecto Fin de Grado en Ingeniería Informática</vt:lpstr>
      <vt:lpstr>RESUMEN</vt:lpstr>
      <vt:lpstr>1. INTRODUCCIÓN</vt:lpstr>
      <vt:lpstr>1.3 OBJETIVOS</vt:lpstr>
      <vt:lpstr>1.4 ESTADO DEL ARTE</vt:lpstr>
      <vt:lpstr>1.5 CONSTRUIR UN IDE</vt:lpstr>
      <vt:lpstr>2. ANÁLISIS DEL SISTEMA</vt:lpstr>
      <vt:lpstr>2.2 CASOS DE USO PRIMARIOS</vt:lpstr>
      <vt:lpstr>3. DISEÑO DEL SISTEMA</vt:lpstr>
      <vt:lpstr>3.2 PATRÓN DE LA ARQUITECTURA</vt:lpstr>
      <vt:lpstr>4. IMPLEMENTACIÓN</vt:lpstr>
      <vt:lpstr>4.2 IMPLEMENTACIÓN DE LAS CARACTERÍSTICAS DESEADAS</vt:lpstr>
      <vt:lpstr>4.3 RESUMEN DE IMPLEMENTACIÓN</vt:lpstr>
      <vt:lpstr>5. PRUEBAS</vt:lpstr>
      <vt:lpstr>6 CONCLUSIONES Y TRABAJO FUTURO</vt:lpstr>
      <vt:lpstr>6.2 OBJETIVOS LOGRADOS</vt:lpstr>
      <vt:lpstr>6. CONCLUSIONES Y TRABAJO FUTURO (II)</vt:lpstr>
      <vt:lpstr>6.5 LÍNEAS DE TRABAJO FUTURO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CARLOS ALBERTO PINERO OLANDA</dc:creator>
  <dc:description/>
  <cp:lastModifiedBy>CARLOS ALBERTO PINERO OLANDA</cp:lastModifiedBy>
  <cp:revision>34</cp:revision>
  <dcterms:created xsi:type="dcterms:W3CDTF">2025-09-27T09:38:05Z</dcterms:created>
  <dcterms:modified xsi:type="dcterms:W3CDTF">2025-09-29T18:10:32Z</dcterms:modified>
  <dc:language>es-ES</dc:language>
</cp:coreProperties>
</file>